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35280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D7292-5775-4DFC-B2FF-16FB901D132C}" type="datetimeFigureOut">
              <a:rPr lang="en-IN" smtClean="0"/>
              <a:t>24-01-2026</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3920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293078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127256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410650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2D7292-5775-4DFC-B2FF-16FB901D132C}" type="datetimeFigureOut">
              <a:rPr lang="en-IN" smtClean="0"/>
              <a:t>24-01-2026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2013215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2D7292-5775-4DFC-B2FF-16FB901D132C}" type="datetimeFigureOut">
              <a:rPr lang="en-IN" smtClean="0"/>
              <a:t>24-01-2026</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213335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326391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161726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402395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2D7292-5775-4DFC-B2FF-16FB901D132C}" type="datetimeFigureOut">
              <a:rPr lang="en-IN" smtClean="0"/>
              <a:t>24-01-2026</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7532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2D7292-5775-4DFC-B2FF-16FB901D132C}" type="datetimeFigureOut">
              <a:rPr lang="en-IN" smtClean="0"/>
              <a:t>24-01-2026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126435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2D7292-5775-4DFC-B2FF-16FB901D132C}" type="datetimeFigureOut">
              <a:rPr lang="en-IN" smtClean="0"/>
              <a:t>24-01-2026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108592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2D7292-5775-4DFC-B2FF-16FB901D132C}" type="datetimeFigureOut">
              <a:rPr lang="en-IN" smtClean="0"/>
              <a:t>24-01-2026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212386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D7292-5775-4DFC-B2FF-16FB901D132C}" type="datetimeFigureOut">
              <a:rPr lang="en-IN" smtClean="0"/>
              <a:t>24-01-2026</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71899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D7292-5775-4DFC-B2FF-16FB901D132C}" type="datetimeFigureOut">
              <a:rPr lang="en-IN" smtClean="0"/>
              <a:t>24-01-2026</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345455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D7292-5775-4DFC-B2FF-16FB901D132C}" type="datetimeFigureOut">
              <a:rPr lang="en-IN" smtClean="0"/>
              <a:t>24-01-2026</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EC1C7B6-8FC9-4CE3-BAA6-BC583BBEAC00}" type="slidenum">
              <a:rPr lang="en-IN" smtClean="0"/>
              <a:t>‹#›</a:t>
            </a:fld>
            <a:endParaRPr lang="en-IN"/>
          </a:p>
        </p:txBody>
      </p:sp>
    </p:spTree>
    <p:extLst>
      <p:ext uri="{BB962C8B-B14F-4D97-AF65-F5344CB8AC3E}">
        <p14:creationId xmlns:p14="http://schemas.microsoft.com/office/powerpoint/2010/main" val="77370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D2D7292-5775-4DFC-B2FF-16FB901D132C}" type="datetimeFigureOut">
              <a:rPr lang="en-IN" smtClean="0"/>
              <a:t>24-01-2026</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EC1C7B6-8FC9-4CE3-BAA6-BC583BBEAC00}" type="slidenum">
              <a:rPr lang="en-IN" smtClean="0"/>
              <a:t>‹#›</a:t>
            </a:fld>
            <a:endParaRPr lang="en-IN"/>
          </a:p>
        </p:txBody>
      </p:sp>
    </p:spTree>
    <p:extLst>
      <p:ext uri="{BB962C8B-B14F-4D97-AF65-F5344CB8AC3E}">
        <p14:creationId xmlns:p14="http://schemas.microsoft.com/office/powerpoint/2010/main" val="37028597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0EC2-C7EC-62A3-F037-CB9FA4810FFF}"/>
              </a:ext>
            </a:extLst>
          </p:cNvPr>
          <p:cNvSpPr>
            <a:spLocks noGrp="1"/>
          </p:cNvSpPr>
          <p:nvPr>
            <p:ph type="title"/>
          </p:nvPr>
        </p:nvSpPr>
        <p:spPr/>
        <p:txBody>
          <a:bodyPr>
            <a:normAutofit fontScale="90000"/>
          </a:bodyPr>
          <a:lstStyle/>
          <a:p>
            <a:pPr algn="ctr"/>
            <a:r>
              <a:rPr lang="en-GB" sz="3600" dirty="0"/>
              <a:t>DATA WAREHOUSE DESIGN AND ETL OPTIMIZATION FOR ENTERPRISE BUSINESS INTELLIGENCE</a:t>
            </a:r>
            <a:endParaRPr lang="en-IN" sz="3600" dirty="0"/>
          </a:p>
        </p:txBody>
      </p:sp>
      <p:pic>
        <p:nvPicPr>
          <p:cNvPr id="8" name="Picture 7">
            <a:extLst>
              <a:ext uri="{FF2B5EF4-FFF2-40B4-BE49-F238E27FC236}">
                <a16:creationId xmlns:a16="http://schemas.microsoft.com/office/drawing/2014/main" id="{959870DA-1542-1BBF-9B00-E03E5960F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141" y="3225800"/>
            <a:ext cx="5945717" cy="3289594"/>
          </a:xfrm>
          <a:prstGeom prst="rect">
            <a:avLst/>
          </a:prstGeom>
        </p:spPr>
      </p:pic>
    </p:spTree>
    <p:extLst>
      <p:ext uri="{BB962C8B-B14F-4D97-AF65-F5344CB8AC3E}">
        <p14:creationId xmlns:p14="http://schemas.microsoft.com/office/powerpoint/2010/main" val="2836414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8F12-46B7-0593-BD54-4BA1646F23B2}"/>
              </a:ext>
            </a:extLst>
          </p:cNvPr>
          <p:cNvSpPr>
            <a:spLocks noGrp="1"/>
          </p:cNvSpPr>
          <p:nvPr>
            <p:ph type="title"/>
          </p:nvPr>
        </p:nvSpPr>
        <p:spPr/>
        <p:txBody>
          <a:bodyPr/>
          <a:lstStyle/>
          <a:p>
            <a:r>
              <a:rPr lang="en-GB" dirty="0"/>
              <a:t>Sample Outputs: Fact and Dimension Tables</a:t>
            </a:r>
            <a:endParaRPr lang="en-IN" dirty="0"/>
          </a:p>
        </p:txBody>
      </p:sp>
      <p:sp>
        <p:nvSpPr>
          <p:cNvPr id="4" name="Rectangle 1">
            <a:extLst>
              <a:ext uri="{FF2B5EF4-FFF2-40B4-BE49-F238E27FC236}">
                <a16:creationId xmlns:a16="http://schemas.microsoft.com/office/drawing/2014/main" id="{313C36A4-2700-DAC7-D7FA-EEBCE115A887}"/>
              </a:ext>
            </a:extLst>
          </p:cNvPr>
          <p:cNvSpPr>
            <a:spLocks noGrp="1" noChangeArrowheads="1"/>
          </p:cNvSpPr>
          <p:nvPr>
            <p:ph idx="1"/>
          </p:nvPr>
        </p:nvSpPr>
        <p:spPr bwMode="auto">
          <a:xfrm>
            <a:off x="917886" y="2603491"/>
            <a:ext cx="1054597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latin typeface="+mj-lt"/>
              </a:rPr>
              <a:t>Fact Table (</a:t>
            </a:r>
            <a:r>
              <a:rPr kumimoji="0" lang="en-US" altLang="en-US" b="1" i="0" u="none" strike="noStrike" cap="none" normalizeH="0" baseline="0" dirty="0" err="1">
                <a:ln>
                  <a:noFill/>
                </a:ln>
                <a:solidFill>
                  <a:schemeClr val="tx1"/>
                </a:solidFill>
                <a:effectLst/>
                <a:latin typeface="+mj-lt"/>
              </a:rPr>
              <a:t>FactSales</a:t>
            </a:r>
            <a:r>
              <a:rPr kumimoji="0" lang="en-US" altLang="en-US" b="1" i="0" u="none" strike="noStrike" cap="none" normalizeH="0" baseline="0" dirty="0">
                <a:ln>
                  <a:noFill/>
                </a:ln>
                <a:solidFill>
                  <a:schemeClr val="tx1"/>
                </a:solidFill>
                <a:effectLst/>
                <a:latin typeface="+mj-lt"/>
              </a:rPr>
              <a:t>):</a:t>
            </a:r>
            <a:r>
              <a:rPr kumimoji="0" lang="en-US" altLang="en-US" b="0" i="0" u="none" strike="noStrike" cap="none" normalizeH="0" baseline="0" dirty="0">
                <a:ln>
                  <a:noFill/>
                </a:ln>
                <a:solidFill>
                  <a:schemeClr val="tx1"/>
                </a:solidFill>
                <a:effectLst/>
                <a:latin typeface="+mj-lt"/>
              </a:rPr>
              <a:t> Stores all sales transactions at key-level grain. Example schema:</a:t>
            </a:r>
            <a:br>
              <a:rPr kumimoji="0" lang="en-US" altLang="en-US" b="0" i="0" u="none" strike="noStrike" cap="none" normalizeH="0" baseline="0" dirty="0">
                <a:ln>
                  <a:noFill/>
                </a:ln>
                <a:solidFill>
                  <a:schemeClr val="tx1"/>
                </a:solidFill>
                <a:effectLst/>
                <a:latin typeface="+mj-lt"/>
              </a:rPr>
            </a:br>
            <a:r>
              <a:rPr kumimoji="0" lang="en-US" altLang="en-US" b="0" i="0" u="none" strike="noStrike" cap="none" normalizeH="0" baseline="0" dirty="0" err="1">
                <a:ln>
                  <a:noFill/>
                </a:ln>
                <a:solidFill>
                  <a:schemeClr val="tx1"/>
                </a:solidFill>
                <a:effectLst/>
                <a:latin typeface="+mj-lt"/>
              </a:rPr>
              <a:t>FactSales</a:t>
            </a:r>
            <a:r>
              <a:rPr kumimoji="0" lang="en-US" altLang="en-US" b="0" i="0" u="none" strike="noStrike" cap="none" normalizeH="0" baseline="0" dirty="0">
                <a:ln>
                  <a:noFill/>
                </a:ln>
                <a:solidFill>
                  <a:schemeClr val="tx1"/>
                </a:solidFill>
                <a:effectLst/>
                <a:latin typeface="+mj-lt"/>
              </a:rPr>
              <a:t>(</a:t>
            </a:r>
            <a:r>
              <a:rPr kumimoji="0" lang="en-US" altLang="en-US" b="0" i="0" u="none" strike="noStrike" cap="none" normalizeH="0" baseline="0" dirty="0" err="1">
                <a:ln>
                  <a:noFill/>
                </a:ln>
                <a:solidFill>
                  <a:schemeClr val="tx1"/>
                </a:solidFill>
                <a:effectLst/>
                <a:latin typeface="+mj-lt"/>
              </a:rPr>
              <a:t>SalesKey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TimeKey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CustomerKey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ProductKey</a:t>
            </a:r>
            <a:r>
              <a:rPr kumimoji="0" lang="en-US" altLang="en-US" b="0" i="0" u="none" strike="noStrike" cap="none" normalizeH="0" baseline="0" dirty="0">
                <a:ln>
                  <a:noFill/>
                </a:ln>
                <a:solidFill>
                  <a:schemeClr val="tx1"/>
                </a:solidFill>
                <a:effectLst/>
                <a:latin typeface="+mj-lt"/>
              </a:rPr>
              <a:t>, Quantity, </a:t>
            </a:r>
            <a:r>
              <a:rPr kumimoji="0" lang="en-US" altLang="en-US" b="0" i="0" u="none" strike="noStrike" cap="none" normalizeH="0" baseline="0" dirty="0" err="1">
                <a:ln>
                  <a:noFill/>
                </a:ln>
                <a:solidFill>
                  <a:schemeClr val="tx1"/>
                </a:solidFill>
                <a:effectLst/>
                <a:latin typeface="+mj-lt"/>
              </a:rPr>
              <a:t>UnitPrice</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TotalAmount</a:t>
            </a:r>
            <a:r>
              <a:rPr kumimoji="0" lang="en-US" altLang="en-US" b="0" i="0" u="none" strike="noStrike" cap="none" normalizeH="0" baseline="0" dirty="0">
                <a:ln>
                  <a:noFill/>
                </a:ln>
                <a:solidFill>
                  <a:schemeClr val="tx1"/>
                </a:solidFill>
                <a:effectLst/>
                <a:latin typeface="+mj-lt"/>
              </a:rPr>
              <a:t>, Country). This fact table links to dimensions via </a:t>
            </a:r>
            <a:r>
              <a:rPr kumimoji="0" lang="en-US" altLang="en-US" b="0" i="0" u="none" strike="noStrike" cap="none" normalizeH="0" baseline="0" dirty="0" err="1">
                <a:ln>
                  <a:noFill/>
                </a:ln>
                <a:solidFill>
                  <a:schemeClr val="tx1"/>
                </a:solidFill>
                <a:effectLst/>
                <a:latin typeface="+mj-lt"/>
              </a:rPr>
              <a:t>TimeKey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CustomerKey</a:t>
            </a:r>
            <a:r>
              <a:rPr kumimoji="0" lang="en-US" altLang="en-US" b="0" i="0" u="none" strike="noStrike" cap="none" normalizeH="0" baseline="0" dirty="0">
                <a:ln>
                  <a:noFill/>
                </a:ln>
                <a:solidFill>
                  <a:schemeClr val="tx1"/>
                </a:solidFill>
                <a:effectLst/>
                <a:latin typeface="+mj-lt"/>
              </a:rPr>
              <a:t>, etc.</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latin typeface="+mj-lt"/>
              </a:rPr>
              <a:t>Dimension Tables:</a:t>
            </a:r>
            <a:r>
              <a:rPr kumimoji="0" lang="en-US" altLang="en-US" b="0" i="0" u="none" strike="noStrike" cap="none" normalizeH="0" baseline="0" dirty="0">
                <a:ln>
                  <a:noFill/>
                </a:ln>
                <a:solidFill>
                  <a:schemeClr val="tx1"/>
                </a:solidFill>
                <a:effectLst/>
                <a:latin typeface="+mj-lt"/>
              </a:rPr>
              <a:t> Hold descriptive data. E.g. </a:t>
            </a:r>
            <a:r>
              <a:rPr kumimoji="0" lang="en-US" altLang="en-US" b="0" i="0" u="none" strike="noStrike" cap="none" normalizeH="0" baseline="0" dirty="0" err="1">
                <a:ln>
                  <a:noFill/>
                </a:ln>
                <a:solidFill>
                  <a:schemeClr val="tx1"/>
                </a:solidFill>
                <a:effectLst/>
                <a:latin typeface="+mj-lt"/>
              </a:rPr>
              <a:t>DimCustomers</a:t>
            </a:r>
            <a:r>
              <a:rPr kumimoji="0" lang="en-US" altLang="en-US" b="0" i="0" u="none" strike="noStrike" cap="none" normalizeH="0" baseline="0" dirty="0">
                <a:ln>
                  <a:noFill/>
                </a:ln>
                <a:solidFill>
                  <a:schemeClr val="tx1"/>
                </a:solidFill>
                <a:effectLst/>
                <a:latin typeface="+mj-lt"/>
              </a:rPr>
              <a:t>(</a:t>
            </a:r>
            <a:r>
              <a:rPr kumimoji="0" lang="en-US" altLang="en-US" b="0" i="0" u="none" strike="noStrike" cap="none" normalizeH="0" baseline="0" dirty="0" err="1">
                <a:ln>
                  <a:noFill/>
                </a:ln>
                <a:solidFill>
                  <a:schemeClr val="tx1"/>
                </a:solidFill>
                <a:effectLst/>
                <a:latin typeface="+mj-lt"/>
              </a:rPr>
              <a:t>CustomerKey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CustomerID</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FirstPurchaseDate</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TotalOrders</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TotalSpent</a:t>
            </a:r>
            <a:r>
              <a:rPr kumimoji="0" lang="en-US" altLang="en-US" b="0" i="0" u="none" strike="noStrike" cap="none" normalizeH="0" baseline="0" dirty="0">
                <a:ln>
                  <a:noFill/>
                </a:ln>
                <a:solidFill>
                  <a:schemeClr val="tx1"/>
                </a:solidFill>
                <a:effectLst/>
                <a:latin typeface="+mj-lt"/>
              </a:rPr>
              <a:t>) stores each customer’s profile. </a:t>
            </a:r>
            <a:r>
              <a:rPr kumimoji="0" lang="en-US" altLang="en-US" b="0" i="0" u="none" strike="noStrike" cap="none" normalizeH="0" baseline="0" dirty="0" err="1">
                <a:ln>
                  <a:noFill/>
                </a:ln>
                <a:solidFill>
                  <a:schemeClr val="tx1"/>
                </a:solidFill>
                <a:effectLst/>
                <a:latin typeface="+mj-lt"/>
              </a:rPr>
              <a:t>DimProducts</a:t>
            </a:r>
            <a:r>
              <a:rPr kumimoji="0" lang="en-US" altLang="en-US" b="0" i="0" u="none" strike="noStrike" cap="none" normalizeH="0" baseline="0" dirty="0">
                <a:ln>
                  <a:noFill/>
                </a:ln>
                <a:solidFill>
                  <a:schemeClr val="tx1"/>
                </a:solidFill>
                <a:effectLst/>
                <a:latin typeface="+mj-lt"/>
              </a:rPr>
              <a:t>(</a:t>
            </a:r>
            <a:r>
              <a:rPr kumimoji="0" lang="en-US" altLang="en-US" b="0" i="0" u="none" strike="noStrike" cap="none" normalizeH="0" baseline="0" dirty="0" err="1">
                <a:ln>
                  <a:noFill/>
                </a:ln>
                <a:solidFill>
                  <a:schemeClr val="tx1"/>
                </a:solidFill>
                <a:effectLst/>
                <a:latin typeface="+mj-lt"/>
              </a:rPr>
              <a:t>ProductKey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StockCode</a:t>
            </a:r>
            <a:r>
              <a:rPr kumimoji="0" lang="en-US" altLang="en-US" b="0" i="0" u="none" strike="noStrike" cap="none" normalizeH="0" baseline="0" dirty="0">
                <a:ln>
                  <a:noFill/>
                </a:ln>
                <a:solidFill>
                  <a:schemeClr val="tx1"/>
                </a:solidFill>
                <a:effectLst/>
                <a:latin typeface="+mj-lt"/>
              </a:rPr>
              <a:t>, Category, Description) holds product info, and </a:t>
            </a:r>
            <a:r>
              <a:rPr kumimoji="0" lang="en-US" altLang="en-US" b="0" i="0" u="none" strike="noStrike" cap="none" normalizeH="0" baseline="0" dirty="0" err="1">
                <a:ln>
                  <a:noFill/>
                </a:ln>
                <a:solidFill>
                  <a:schemeClr val="tx1"/>
                </a:solidFill>
                <a:effectLst/>
                <a:latin typeface="+mj-lt"/>
              </a:rPr>
              <a:t>DimTime</a:t>
            </a:r>
            <a:r>
              <a:rPr kumimoji="0" lang="en-US" altLang="en-US" b="0" i="0" u="none" strike="noStrike" cap="none" normalizeH="0" baseline="0" dirty="0">
                <a:ln>
                  <a:noFill/>
                </a:ln>
                <a:solidFill>
                  <a:schemeClr val="tx1"/>
                </a:solidFill>
                <a:effectLst/>
                <a:latin typeface="+mj-lt"/>
              </a:rPr>
              <a:t>(</a:t>
            </a:r>
            <a:r>
              <a:rPr kumimoji="0" lang="en-US" altLang="en-US" b="0" i="0" u="none" strike="noStrike" cap="none" normalizeH="0" baseline="0" dirty="0" err="1">
                <a:ln>
                  <a:noFill/>
                </a:ln>
                <a:solidFill>
                  <a:schemeClr val="tx1"/>
                </a:solidFill>
                <a:effectLst/>
                <a:latin typeface="+mj-lt"/>
              </a:rPr>
              <a:t>TimeKey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FullDate</a:t>
            </a:r>
            <a:r>
              <a:rPr kumimoji="0" lang="en-US" altLang="en-US" b="0" i="0" u="none" strike="noStrike" cap="none" normalizeH="0" baseline="0" dirty="0">
                <a:ln>
                  <a:noFill/>
                </a:ln>
                <a:solidFill>
                  <a:schemeClr val="tx1"/>
                </a:solidFill>
                <a:effectLst/>
                <a:latin typeface="+mj-lt"/>
              </a:rPr>
              <a:t>, Day, Month, Year, …) provides calendar attributes.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1" i="0" u="none" strike="noStrike" cap="none" normalizeH="0" baseline="0" dirty="0">
                <a:ln>
                  <a:noFill/>
                </a:ln>
                <a:solidFill>
                  <a:schemeClr val="tx1"/>
                </a:solidFill>
                <a:effectLst/>
                <a:latin typeface="+mj-lt"/>
              </a:rPr>
              <a:t>ETL Results:</a:t>
            </a:r>
            <a:r>
              <a:rPr kumimoji="0" lang="en-US" altLang="en-US" b="0" i="0" u="none" strike="noStrike" cap="none" normalizeH="0" baseline="0" dirty="0">
                <a:ln>
                  <a:noFill/>
                </a:ln>
                <a:solidFill>
                  <a:schemeClr val="tx1"/>
                </a:solidFill>
                <a:effectLst/>
                <a:latin typeface="+mj-lt"/>
              </a:rPr>
              <a:t> After running the Python ETL scripts, the staging table is cleaned and loaded into these target tables. (A stored procedure might remove bad rows and uppercase text, then report the number of rows loaded.) The cleaned data is now query-ready in the star schema.</a:t>
            </a:r>
          </a:p>
        </p:txBody>
      </p:sp>
    </p:spTree>
    <p:extLst>
      <p:ext uri="{BB962C8B-B14F-4D97-AF65-F5344CB8AC3E}">
        <p14:creationId xmlns:p14="http://schemas.microsoft.com/office/powerpoint/2010/main" val="1581847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613F-DDAD-56F5-F2E6-A87139818CA9}"/>
              </a:ext>
            </a:extLst>
          </p:cNvPr>
          <p:cNvSpPr>
            <a:spLocks noGrp="1"/>
          </p:cNvSpPr>
          <p:nvPr>
            <p:ph type="title"/>
          </p:nvPr>
        </p:nvSpPr>
        <p:spPr/>
        <p:txBody>
          <a:bodyPr/>
          <a:lstStyle/>
          <a:p>
            <a:r>
              <a:rPr lang="en-IN" dirty="0"/>
              <a:t>Sample Outputs: Dashboard</a:t>
            </a:r>
          </a:p>
        </p:txBody>
      </p:sp>
      <p:sp>
        <p:nvSpPr>
          <p:cNvPr id="3" name="Content Placeholder 2">
            <a:extLst>
              <a:ext uri="{FF2B5EF4-FFF2-40B4-BE49-F238E27FC236}">
                <a16:creationId xmlns:a16="http://schemas.microsoft.com/office/drawing/2014/main" id="{6F3DE05C-3E6E-45C4-87B5-99DD1653C2F2}"/>
              </a:ext>
            </a:extLst>
          </p:cNvPr>
          <p:cNvSpPr>
            <a:spLocks noGrp="1"/>
          </p:cNvSpPr>
          <p:nvPr>
            <p:ph idx="1"/>
          </p:nvPr>
        </p:nvSpPr>
        <p:spPr>
          <a:xfrm>
            <a:off x="1154954" y="2611966"/>
            <a:ext cx="8825659" cy="3416300"/>
          </a:xfrm>
        </p:spPr>
        <p:txBody>
          <a:bodyPr/>
          <a:lstStyle/>
          <a:p>
            <a:pPr>
              <a:buFont typeface="Wingdings" panose="05000000000000000000" pitchFamily="2" charset="2"/>
              <a:buChar char="Ø"/>
            </a:pPr>
            <a:r>
              <a:rPr lang="en-GB" b="1" dirty="0">
                <a:latin typeface="+mj-lt"/>
              </a:rPr>
              <a:t>Figure:</a:t>
            </a:r>
            <a:r>
              <a:rPr lang="en-GB" dirty="0">
                <a:latin typeface="+mj-lt"/>
              </a:rPr>
              <a:t> Sample Power BI sales dashboard. This dashboard (</a:t>
            </a:r>
            <a:r>
              <a:rPr lang="en-GB" dirty="0" err="1">
                <a:latin typeface="+mj-lt"/>
              </a:rPr>
              <a:t>mockup</a:t>
            </a:r>
            <a:r>
              <a:rPr lang="en-GB" dirty="0">
                <a:latin typeface="+mj-lt"/>
              </a:rPr>
              <a:t>) displays a </a:t>
            </a:r>
            <a:r>
              <a:rPr lang="en-GB" b="1" dirty="0">
                <a:latin typeface="+mj-lt"/>
              </a:rPr>
              <a:t>sales funnel</a:t>
            </a:r>
            <a:r>
              <a:rPr lang="en-GB" dirty="0">
                <a:latin typeface="+mj-lt"/>
              </a:rPr>
              <a:t> visual and KPIs. The funnel chart highlights conversion rates at each stage (e.g. leads → opportunities → closed deals). Other charts show metrics like total won amount by region or by sales rep. Such dashboards allow slicing by filters (date, region, etc.) and make it easy to “view the sales funnel with conversion rates at each stage to identify bottlenecks” and to “track won and lost deals by reason and owner”. These insights help management spot trends and performance issues interactively.</a:t>
            </a:r>
            <a:endParaRPr lang="en-IN" dirty="0">
              <a:latin typeface="+mj-lt"/>
            </a:endParaRPr>
          </a:p>
        </p:txBody>
      </p:sp>
    </p:spTree>
    <p:extLst>
      <p:ext uri="{BB962C8B-B14F-4D97-AF65-F5344CB8AC3E}">
        <p14:creationId xmlns:p14="http://schemas.microsoft.com/office/powerpoint/2010/main" val="3843240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B395-B2C3-64F9-FE21-C6A7DB77D9D8}"/>
              </a:ext>
            </a:extLst>
          </p:cNvPr>
          <p:cNvSpPr>
            <a:spLocks noGrp="1"/>
          </p:cNvSpPr>
          <p:nvPr>
            <p:ph type="title"/>
          </p:nvPr>
        </p:nvSpPr>
        <p:spPr/>
        <p:txBody>
          <a:bodyPr/>
          <a:lstStyle/>
          <a:p>
            <a:r>
              <a:rPr lang="en-IN" dirty="0"/>
              <a:t>References</a:t>
            </a:r>
          </a:p>
        </p:txBody>
      </p:sp>
      <p:sp>
        <p:nvSpPr>
          <p:cNvPr id="4" name="Rectangle 1">
            <a:extLst>
              <a:ext uri="{FF2B5EF4-FFF2-40B4-BE49-F238E27FC236}">
                <a16:creationId xmlns:a16="http://schemas.microsoft.com/office/drawing/2014/main" id="{D65C19E0-865B-BDE5-D88B-9D29ED808FFA}"/>
              </a:ext>
            </a:extLst>
          </p:cNvPr>
          <p:cNvSpPr>
            <a:spLocks noGrp="1" noChangeArrowheads="1"/>
          </p:cNvSpPr>
          <p:nvPr>
            <p:ph idx="1"/>
          </p:nvPr>
        </p:nvSpPr>
        <p:spPr bwMode="auto">
          <a:xfrm>
            <a:off x="764988" y="2412782"/>
            <a:ext cx="1066202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b="1" i="0" u="none" strike="noStrike" cap="none" normalizeH="0" baseline="0" dirty="0">
                <a:ln>
                  <a:noFill/>
                </a:ln>
                <a:solidFill>
                  <a:schemeClr val="tx1"/>
                </a:solidFill>
                <a:effectLst/>
                <a:latin typeface="+mj-lt"/>
              </a:rPr>
              <a:t>M. Faridi </a:t>
            </a:r>
            <a:r>
              <a:rPr kumimoji="0" lang="en-US" altLang="en-US" sz="1600" b="1" i="0" u="none" strike="noStrike" cap="none" normalizeH="0" baseline="0" dirty="0" err="1">
                <a:ln>
                  <a:noFill/>
                </a:ln>
                <a:solidFill>
                  <a:schemeClr val="tx1"/>
                </a:solidFill>
                <a:effectLst/>
                <a:latin typeface="+mj-lt"/>
              </a:rPr>
              <a:t>Masouleh</a:t>
            </a:r>
            <a:r>
              <a:rPr kumimoji="0" lang="en-US" altLang="en-US" sz="1600" b="1" i="0" u="none" strike="noStrike" cap="none" normalizeH="0" baseline="0" dirty="0">
                <a:ln>
                  <a:noFill/>
                </a:ln>
                <a:solidFill>
                  <a:schemeClr val="tx1"/>
                </a:solidFill>
                <a:effectLst/>
                <a:latin typeface="+mj-lt"/>
              </a:rPr>
              <a:t> </a:t>
            </a:r>
            <a:r>
              <a:rPr kumimoji="0" lang="en-US" altLang="en-US" sz="1600" b="1" i="1" u="none" strike="noStrike" cap="none" normalizeH="0" baseline="0" dirty="0">
                <a:ln>
                  <a:noFill/>
                </a:ln>
                <a:solidFill>
                  <a:schemeClr val="tx1"/>
                </a:solidFill>
                <a:effectLst/>
                <a:latin typeface="+mj-lt"/>
              </a:rPr>
              <a:t>et al</a:t>
            </a:r>
            <a:r>
              <a:rPr kumimoji="0" lang="en-US" altLang="en-US" sz="1600" b="0" i="1" u="none" strike="noStrike" cap="none" normalizeH="0" baseline="0" dirty="0">
                <a:ln>
                  <a:noFill/>
                </a:ln>
                <a:solidFill>
                  <a:schemeClr val="tx1"/>
                </a:solidFill>
                <a:effectLst/>
                <a:latin typeface="+mj-lt"/>
              </a:rPr>
              <a:t>.</a:t>
            </a:r>
            <a:r>
              <a:rPr kumimoji="0" lang="en-US" altLang="en-US" sz="1600" b="0" i="0" u="none" strike="noStrike" cap="none" normalizeH="0" baseline="0" dirty="0">
                <a:ln>
                  <a:noFill/>
                </a:ln>
                <a:solidFill>
                  <a:schemeClr val="tx1"/>
                </a:solidFill>
                <a:effectLst/>
                <a:latin typeface="+mj-lt"/>
              </a:rPr>
              <a:t>, “Optimization of ETL Process in Data Warehouse Through a Combination of Parallelization and Shared Cache Memory,” </a:t>
            </a:r>
            <a:r>
              <a:rPr kumimoji="0" lang="en-US" altLang="en-US" sz="1600" b="0" i="1" u="none" strike="noStrike" cap="none" normalizeH="0" baseline="0" dirty="0">
                <a:ln>
                  <a:noFill/>
                </a:ln>
                <a:solidFill>
                  <a:schemeClr val="tx1"/>
                </a:solidFill>
                <a:effectLst/>
                <a:latin typeface="+mj-lt"/>
              </a:rPr>
              <a:t>Eng. Technol. Appl. Sci. Res.</a:t>
            </a:r>
            <a:r>
              <a:rPr kumimoji="0" lang="en-US" altLang="en-US" sz="1600" b="0" i="0" u="none" strike="noStrike" cap="none" normalizeH="0" baseline="0" dirty="0">
                <a:ln>
                  <a:noFill/>
                </a:ln>
                <a:solidFill>
                  <a:schemeClr val="tx1"/>
                </a:solidFill>
                <a:effectLst/>
                <a:latin typeface="+mj-lt"/>
              </a:rPr>
              <a:t>, vol. 6, no. 6, pp. 1241–1244, Dec. 2016.</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600" b="0" i="0" u="none" strike="noStrike" cap="none" normalizeH="0" baseline="0" dirty="0">
              <a:ln>
                <a:noFill/>
              </a:ln>
              <a:solidFill>
                <a:schemeClr val="tx1"/>
              </a:solidFill>
              <a:effectLst/>
              <a:latin typeface="+mj-lt"/>
            </a:endParaRPr>
          </a:p>
          <a:p>
            <a:pPr defTabSz="914400" eaLnBrk="0" fontAlgn="base" hangingPunct="0">
              <a:spcBef>
                <a:spcPct val="0"/>
              </a:spcBef>
              <a:spcAft>
                <a:spcPct val="0"/>
              </a:spcAft>
              <a:buClrTx/>
              <a:buSzTx/>
              <a:buFont typeface="Wingdings" panose="05000000000000000000" pitchFamily="2" charset="2"/>
              <a:buChar char="Ø"/>
            </a:pPr>
            <a:r>
              <a:rPr lang="en-GB" sz="1600" dirty="0"/>
              <a:t>IEEE Research on Enterprise ETL and Data Warehousing</a:t>
            </a:r>
          </a:p>
          <a:p>
            <a:pPr defTabSz="914400" eaLnBrk="0" fontAlgn="base" hangingPunct="0">
              <a:spcBef>
                <a:spcPct val="0"/>
              </a:spcBef>
              <a:spcAft>
                <a:spcPct val="0"/>
              </a:spcAft>
              <a:buClrTx/>
              <a:buSzTx/>
              <a:buFont typeface="Wingdings" panose="05000000000000000000" pitchFamily="2" charset="2"/>
              <a:buChar char="Ø"/>
            </a:pPr>
            <a:endParaRPr lang="en-GB" sz="1600" dirty="0"/>
          </a:p>
          <a:p>
            <a:pPr defTabSz="914400" eaLnBrk="0" fontAlgn="base" hangingPunct="0">
              <a:spcBef>
                <a:spcPct val="0"/>
              </a:spcBef>
              <a:spcAft>
                <a:spcPct val="0"/>
              </a:spcAft>
              <a:buClrTx/>
              <a:buSzTx/>
              <a:buFont typeface="Wingdings" panose="05000000000000000000" pitchFamily="2" charset="2"/>
              <a:buChar char="Ø"/>
            </a:pPr>
            <a:r>
              <a:rPr lang="en-GB" sz="1600" b="1" dirty="0"/>
              <a:t>William H. Inmon </a:t>
            </a:r>
            <a:r>
              <a:rPr lang="en-GB" sz="1600" dirty="0"/>
              <a:t>– </a:t>
            </a:r>
            <a:r>
              <a:rPr lang="en-GB" sz="1600" i="1" dirty="0"/>
              <a:t>Building the Data Warehouse</a:t>
            </a:r>
            <a:endParaRPr lang="en-GB" sz="1600" dirty="0"/>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6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b="1" i="0" u="none" strike="noStrike" cap="none" normalizeH="0" baseline="0" dirty="0">
                <a:ln>
                  <a:noFill/>
                </a:ln>
                <a:solidFill>
                  <a:schemeClr val="tx1"/>
                </a:solidFill>
                <a:effectLst/>
                <a:latin typeface="+mj-lt"/>
              </a:rPr>
              <a:t>R. Kimball and M. Ross</a:t>
            </a:r>
            <a:r>
              <a:rPr kumimoji="0" lang="en-US" altLang="en-US" sz="1600" b="0" i="0" u="none" strike="noStrike" cap="none" normalizeH="0" baseline="0" dirty="0">
                <a:ln>
                  <a:noFill/>
                </a:ln>
                <a:solidFill>
                  <a:schemeClr val="tx1"/>
                </a:solidFill>
                <a:effectLst/>
                <a:latin typeface="+mj-lt"/>
              </a:rPr>
              <a:t>, </a:t>
            </a:r>
            <a:r>
              <a:rPr kumimoji="0" lang="en-US" altLang="en-US" sz="1600" b="0" i="1" u="none" strike="noStrike" cap="none" normalizeH="0" baseline="0" dirty="0">
                <a:ln>
                  <a:noFill/>
                </a:ln>
                <a:solidFill>
                  <a:schemeClr val="tx1"/>
                </a:solidFill>
                <a:effectLst/>
                <a:latin typeface="+mj-lt"/>
              </a:rPr>
              <a:t>The Data Warehouse Toolkit</a:t>
            </a:r>
            <a:r>
              <a:rPr kumimoji="0" lang="en-US" altLang="en-US" sz="1600" b="0" i="0" u="none" strike="noStrike" cap="none" normalizeH="0" baseline="0" dirty="0">
                <a:ln>
                  <a:noFill/>
                </a:ln>
                <a:solidFill>
                  <a:schemeClr val="tx1"/>
                </a:solidFill>
                <a:effectLst/>
                <a:latin typeface="+mj-lt"/>
              </a:rPr>
              <a:t>, 3rd ed., Wiley, 2013.</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6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i="0" u="none" strike="noStrike" cap="none" normalizeH="0" baseline="0" dirty="0">
                <a:ln>
                  <a:noFill/>
                </a:ln>
                <a:solidFill>
                  <a:schemeClr val="tx1"/>
                </a:solidFill>
                <a:effectLst/>
                <a:latin typeface="+mj-lt"/>
              </a:rPr>
              <a:t>Microsoft, </a:t>
            </a:r>
            <a:r>
              <a:rPr kumimoji="0" lang="en-US" altLang="en-US" sz="1600" i="1" u="none" strike="noStrike" cap="none" normalizeH="0" baseline="0" dirty="0">
                <a:ln>
                  <a:noFill/>
                </a:ln>
                <a:solidFill>
                  <a:schemeClr val="tx1"/>
                </a:solidFill>
                <a:effectLst/>
                <a:latin typeface="+mj-lt"/>
              </a:rPr>
              <a:t>“Hardware and software requirements for SQL Server 2022,”</a:t>
            </a:r>
            <a:r>
              <a:rPr kumimoji="0" lang="en-US" altLang="en-US" sz="1600" i="0" u="none" strike="noStrike" cap="none" normalizeH="0" baseline="0" dirty="0">
                <a:ln>
                  <a:noFill/>
                </a:ln>
                <a:solidFill>
                  <a:schemeClr val="tx1"/>
                </a:solidFill>
                <a:effectLst/>
                <a:latin typeface="+mj-lt"/>
              </a:rPr>
              <a:t> Documentation (2022).</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6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b="0" i="0" u="none" strike="noStrike" cap="none" normalizeH="0" baseline="0" dirty="0">
                <a:ln>
                  <a:noFill/>
                </a:ln>
                <a:solidFill>
                  <a:schemeClr val="tx1"/>
                </a:solidFill>
                <a:effectLst/>
                <a:latin typeface="+mj-lt"/>
              </a:rPr>
              <a:t>Microsoft Learn, </a:t>
            </a:r>
            <a:r>
              <a:rPr kumimoji="0" lang="en-US" altLang="en-US" sz="1600" b="0" i="1" u="none" strike="noStrike" cap="none" normalizeH="0" baseline="0" dirty="0">
                <a:ln>
                  <a:noFill/>
                </a:ln>
                <a:solidFill>
                  <a:schemeClr val="tx1"/>
                </a:solidFill>
                <a:effectLst/>
                <a:latin typeface="+mj-lt"/>
              </a:rPr>
              <a:t>“Star schema overview and design”</a:t>
            </a:r>
            <a:r>
              <a:rPr kumimoji="0" lang="en-US" altLang="en-US" sz="1600" b="0" i="0" u="none" strike="noStrike" cap="none" normalizeH="0" baseline="0" dirty="0">
                <a:ln>
                  <a:noFill/>
                </a:ln>
                <a:solidFill>
                  <a:schemeClr val="tx1"/>
                </a:solidFill>
                <a:effectLst/>
                <a:latin typeface="+mj-lt"/>
              </a:rPr>
              <a:t> (Power BI guidance).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6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b="0" i="0" u="none" strike="noStrike" cap="none" normalizeH="0" baseline="0" dirty="0">
                <a:ln>
                  <a:noFill/>
                </a:ln>
                <a:solidFill>
                  <a:schemeClr val="tx1"/>
                </a:solidFill>
                <a:effectLst/>
                <a:latin typeface="+mj-lt"/>
              </a:rPr>
              <a:t>Python Software Foundation, </a:t>
            </a:r>
            <a:r>
              <a:rPr kumimoji="0" lang="en-US" altLang="en-US" sz="1600" b="0" i="1" u="none" strike="noStrike" cap="none" normalizeH="0" baseline="0" dirty="0">
                <a:ln>
                  <a:noFill/>
                </a:ln>
                <a:solidFill>
                  <a:schemeClr val="tx1"/>
                </a:solidFill>
                <a:effectLst/>
                <a:latin typeface="+mj-lt"/>
              </a:rPr>
              <a:t>Python 3.x Documentation</a:t>
            </a:r>
            <a:r>
              <a:rPr kumimoji="0" lang="en-US" altLang="en-US" sz="1600" b="0" i="0" u="none" strike="noStrike" cap="none" normalizeH="0" baseline="0" dirty="0">
                <a:ln>
                  <a:noFill/>
                </a:ln>
                <a:solidFill>
                  <a:schemeClr val="tx1"/>
                </a:solidFill>
                <a:effectLst/>
                <a:latin typeface="+mj-lt"/>
              </a:rPr>
              <a:t> (python.org).</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6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b="0" i="0" u="none" strike="noStrike" cap="none" normalizeH="0" baseline="0" dirty="0">
                <a:ln>
                  <a:noFill/>
                </a:ln>
                <a:solidFill>
                  <a:schemeClr val="tx1"/>
                </a:solidFill>
                <a:effectLst/>
                <a:latin typeface="+mj-lt"/>
              </a:rPr>
              <a:t>Additional sources: Salesforce data warehouse insights, Medium data engineering project, etc.</a:t>
            </a:r>
          </a:p>
        </p:txBody>
      </p:sp>
    </p:spTree>
    <p:extLst>
      <p:ext uri="{BB962C8B-B14F-4D97-AF65-F5344CB8AC3E}">
        <p14:creationId xmlns:p14="http://schemas.microsoft.com/office/powerpoint/2010/main" val="2433991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030EB-69AE-BA0E-5719-93688A722FCC}"/>
              </a:ext>
            </a:extLst>
          </p:cNvPr>
          <p:cNvSpPr/>
          <p:nvPr/>
        </p:nvSpPr>
        <p:spPr>
          <a:xfrm>
            <a:off x="3928533" y="3429000"/>
            <a:ext cx="4334933" cy="208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 name="Title 1">
            <a:extLst>
              <a:ext uri="{FF2B5EF4-FFF2-40B4-BE49-F238E27FC236}">
                <a16:creationId xmlns:a16="http://schemas.microsoft.com/office/drawing/2014/main" id="{00F9A4D3-44D3-1352-24C8-BF32FAA598EF}"/>
              </a:ext>
            </a:extLst>
          </p:cNvPr>
          <p:cNvSpPr>
            <a:spLocks noGrp="1"/>
          </p:cNvSpPr>
          <p:nvPr>
            <p:ph type="title"/>
          </p:nvPr>
        </p:nvSpPr>
        <p:spPr>
          <a:xfrm>
            <a:off x="1715292" y="992718"/>
            <a:ext cx="8761413" cy="706964"/>
          </a:xfrm>
        </p:spPr>
        <p:txBody>
          <a:bodyPr/>
          <a:lstStyle/>
          <a:p>
            <a:pPr algn="ctr"/>
            <a:r>
              <a:rPr lang="en-IN" dirty="0"/>
              <a:t>Thank You</a:t>
            </a:r>
          </a:p>
        </p:txBody>
      </p:sp>
      <p:sp>
        <p:nvSpPr>
          <p:cNvPr id="3" name="Content Placeholder 2">
            <a:extLst>
              <a:ext uri="{FF2B5EF4-FFF2-40B4-BE49-F238E27FC236}">
                <a16:creationId xmlns:a16="http://schemas.microsoft.com/office/drawing/2014/main" id="{47087CFC-AEF5-621E-A10E-E9BCC7F18FE5}"/>
              </a:ext>
            </a:extLst>
          </p:cNvPr>
          <p:cNvSpPr>
            <a:spLocks noGrp="1"/>
          </p:cNvSpPr>
          <p:nvPr>
            <p:ph idx="1"/>
          </p:nvPr>
        </p:nvSpPr>
        <p:spPr>
          <a:xfrm>
            <a:off x="4802716" y="4123265"/>
            <a:ext cx="2586566" cy="872069"/>
          </a:xfrm>
        </p:spPr>
        <p:txBody>
          <a:bodyPr>
            <a:normAutofit/>
          </a:bodyPr>
          <a:lstStyle/>
          <a:p>
            <a:pPr marL="0" indent="0">
              <a:buNone/>
            </a:pPr>
            <a:r>
              <a:rPr lang="en-IN" sz="2800" b="1" dirty="0">
                <a:ln w="0"/>
                <a:solidFill>
                  <a:schemeClr val="tx1"/>
                </a:solidFill>
                <a:effectLst>
                  <a:outerShdw blurRad="38100" dist="19050" dir="2700000" algn="tl" rotWithShape="0">
                    <a:schemeClr val="dk1">
                      <a:alpha val="40000"/>
                    </a:schemeClr>
                  </a:outerShdw>
                </a:effectLst>
                <a:latin typeface="+mj-lt"/>
              </a:rPr>
              <a:t>Any Questions?</a:t>
            </a:r>
          </a:p>
        </p:txBody>
      </p:sp>
    </p:spTree>
    <p:extLst>
      <p:ext uri="{BB962C8B-B14F-4D97-AF65-F5344CB8AC3E}">
        <p14:creationId xmlns:p14="http://schemas.microsoft.com/office/powerpoint/2010/main" val="134749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6830-B62A-E80F-1FCF-9903362F489B}"/>
              </a:ext>
            </a:extLst>
          </p:cNvPr>
          <p:cNvSpPr>
            <a:spLocks noGrp="1"/>
          </p:cNvSpPr>
          <p:nvPr>
            <p:ph type="title"/>
          </p:nvPr>
        </p:nvSpPr>
        <p:spPr/>
        <p:txBody>
          <a:bodyPr>
            <a:normAutofit/>
          </a:bodyPr>
          <a:lstStyle/>
          <a:p>
            <a:r>
              <a:rPr lang="en-GB" b="1" dirty="0"/>
              <a:t>Abstract</a:t>
            </a:r>
            <a:endParaRPr lang="en-IN" dirty="0"/>
          </a:p>
        </p:txBody>
      </p:sp>
      <p:sp>
        <p:nvSpPr>
          <p:cNvPr id="3" name="Content Placeholder 2">
            <a:extLst>
              <a:ext uri="{FF2B5EF4-FFF2-40B4-BE49-F238E27FC236}">
                <a16:creationId xmlns:a16="http://schemas.microsoft.com/office/drawing/2014/main" id="{1674947A-A87E-E72F-ED4B-12FAB39F1B4A}"/>
              </a:ext>
            </a:extLst>
          </p:cNvPr>
          <p:cNvSpPr>
            <a:spLocks noGrp="1"/>
          </p:cNvSpPr>
          <p:nvPr>
            <p:ph idx="1"/>
          </p:nvPr>
        </p:nvSpPr>
        <p:spPr>
          <a:xfrm>
            <a:off x="1041400" y="2659062"/>
            <a:ext cx="10515600" cy="4351338"/>
          </a:xfrm>
        </p:spPr>
        <p:txBody>
          <a:bodyPr>
            <a:normAutofit/>
          </a:bodyPr>
          <a:lstStyle/>
          <a:p>
            <a:pPr marL="0" indent="0">
              <a:buNone/>
            </a:pPr>
            <a:r>
              <a:rPr lang="en-GB" dirty="0">
                <a:latin typeface="+mj-lt"/>
              </a:rPr>
              <a:t>This project develops an optimized ETL pipeline and enterprise data warehouse (EDW) for a business analytics scenario. We use Python scripts to extract and transform raw operational data (e.g. sales records) and load it into a star-schema warehouse on SQL Server. The warehouse enables high-speed OLAP queries and feeds interactive Power BI dashboards. Without such an EDW, running complex analytics directly on OLTP systems can be </a:t>
            </a:r>
            <a:r>
              <a:rPr lang="en-GB" b="1" dirty="0">
                <a:latin typeface="+mj-lt"/>
              </a:rPr>
              <a:t>costly and slow</a:t>
            </a:r>
            <a:r>
              <a:rPr lang="en-GB" dirty="0">
                <a:latin typeface="+mj-lt"/>
              </a:rPr>
              <a:t>, as ETL processes are “time-consuming and complicated” without optimization. Our approach significantly improves query performance and data freshness by offloading analytics to the warehouse (as demonstrated in a sample e-commerce sales use case).</a:t>
            </a:r>
          </a:p>
          <a:p>
            <a:endParaRPr lang="en-IN" dirty="0">
              <a:latin typeface="+mj-lt"/>
            </a:endParaRPr>
          </a:p>
        </p:txBody>
      </p:sp>
    </p:spTree>
    <p:extLst>
      <p:ext uri="{BB962C8B-B14F-4D97-AF65-F5344CB8AC3E}">
        <p14:creationId xmlns:p14="http://schemas.microsoft.com/office/powerpoint/2010/main" val="1898852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F264-6D23-E722-11F5-823733436B2A}"/>
              </a:ext>
            </a:extLst>
          </p:cNvPr>
          <p:cNvSpPr>
            <a:spLocks noGrp="1"/>
          </p:cNvSpPr>
          <p:nvPr>
            <p:ph type="title"/>
          </p:nvPr>
        </p:nvSpPr>
        <p:spPr/>
        <p:txBody>
          <a:bodyPr/>
          <a:lstStyle/>
          <a:p>
            <a:r>
              <a:rPr lang="en-IN" dirty="0"/>
              <a:t>Objectives</a:t>
            </a:r>
          </a:p>
        </p:txBody>
      </p:sp>
      <p:sp>
        <p:nvSpPr>
          <p:cNvPr id="4" name="Rectangle 1">
            <a:extLst>
              <a:ext uri="{FF2B5EF4-FFF2-40B4-BE49-F238E27FC236}">
                <a16:creationId xmlns:a16="http://schemas.microsoft.com/office/drawing/2014/main" id="{8000E60F-8C21-014B-2897-EF75DE84E357}"/>
              </a:ext>
            </a:extLst>
          </p:cNvPr>
          <p:cNvSpPr>
            <a:spLocks noGrp="1" noChangeArrowheads="1"/>
          </p:cNvSpPr>
          <p:nvPr>
            <p:ph idx="1"/>
          </p:nvPr>
        </p:nvSpPr>
        <p:spPr bwMode="auto">
          <a:xfrm>
            <a:off x="1295402" y="2709038"/>
            <a:ext cx="975359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Clean and prepare raw data</a:t>
            </a:r>
            <a:r>
              <a:rPr kumimoji="0" lang="en-US" altLang="en-US" sz="1800" b="0" i="0" u="none" strike="noStrike" cap="none" normalizeH="0" baseline="0" dirty="0">
                <a:ln>
                  <a:noFill/>
                </a:ln>
                <a:solidFill>
                  <a:schemeClr val="tx1"/>
                </a:solidFill>
                <a:effectLst/>
                <a:latin typeface="+mj-lt"/>
              </a:rPr>
              <a:t> for analysis (e.g. filter invalid transactions, </a:t>
            </a:r>
            <a:r>
              <a:rPr kumimoji="0" lang="en-US" altLang="en-US" sz="1800" b="0" i="0" u="none" strike="noStrike" cap="none" normalizeH="0" baseline="0" dirty="0" err="1">
                <a:ln>
                  <a:noFill/>
                </a:ln>
                <a:solidFill>
                  <a:schemeClr val="tx1"/>
                </a:solidFill>
                <a:effectLst/>
                <a:latin typeface="+mj-lt"/>
              </a:rPr>
              <a:t>normalise</a:t>
            </a:r>
            <a:r>
              <a:rPr kumimoji="0" lang="en-US" altLang="en-US" sz="1800" b="0" i="0" u="none" strike="noStrike" cap="none" normalizeH="0" baseline="0" dirty="0">
                <a:ln>
                  <a:noFill/>
                </a:ln>
                <a:solidFill>
                  <a:schemeClr val="tx1"/>
                </a:solidFill>
                <a:effectLst/>
                <a:latin typeface="+mj-lt"/>
              </a:rPr>
              <a:t> fields).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Design a dimensional model (star schema)</a:t>
            </a:r>
            <a:r>
              <a:rPr kumimoji="0" lang="en-US" altLang="en-US" sz="1800" b="0" i="0" u="none" strike="noStrike" cap="none" normalizeH="0" baseline="0" dirty="0">
                <a:ln>
                  <a:noFill/>
                </a:ln>
                <a:solidFill>
                  <a:schemeClr val="tx1"/>
                </a:solidFill>
                <a:effectLst/>
                <a:latin typeface="+mj-lt"/>
              </a:rPr>
              <a:t> in SQL Server to support analytics.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Implement a Python-based ETL pipeline</a:t>
            </a:r>
            <a:r>
              <a:rPr kumimoji="0" lang="en-US" altLang="en-US" sz="1800" b="0" i="0" u="none" strike="noStrike" cap="none" normalizeH="0" baseline="0" dirty="0">
                <a:ln>
                  <a:noFill/>
                </a:ln>
                <a:solidFill>
                  <a:schemeClr val="tx1"/>
                </a:solidFill>
                <a:effectLst/>
                <a:latin typeface="+mj-lt"/>
              </a:rPr>
              <a:t> to extract, transform, and load data into the warehouse.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 </a:t>
            </a:r>
            <a:r>
              <a:rPr kumimoji="0" lang="en-US" altLang="en-US" sz="1800" b="1" i="0" u="none" strike="noStrike" cap="none" normalizeH="0" baseline="0" dirty="0" err="1">
                <a:ln>
                  <a:noFill/>
                </a:ln>
                <a:solidFill>
                  <a:schemeClr val="tx1"/>
                </a:solidFill>
                <a:effectLst/>
                <a:latin typeface="+mj-lt"/>
              </a:rPr>
              <a:t>Optimise</a:t>
            </a:r>
            <a:r>
              <a:rPr kumimoji="0" lang="en-US" altLang="en-US" sz="1800" b="1" i="0" u="none" strike="noStrike" cap="none" normalizeH="0" baseline="0" dirty="0">
                <a:ln>
                  <a:noFill/>
                </a:ln>
                <a:solidFill>
                  <a:schemeClr val="tx1"/>
                </a:solidFill>
                <a:effectLst/>
                <a:latin typeface="+mj-lt"/>
              </a:rPr>
              <a:t> ETL and database performance</a:t>
            </a:r>
            <a:r>
              <a:rPr kumimoji="0" lang="en-US" altLang="en-US" sz="1800" b="0" i="0" u="none" strike="noStrike" cap="none" normalizeH="0" baseline="0" dirty="0">
                <a:ln>
                  <a:noFill/>
                </a:ln>
                <a:solidFill>
                  <a:schemeClr val="tx1"/>
                </a:solidFill>
                <a:effectLst/>
                <a:latin typeface="+mj-lt"/>
              </a:rPr>
              <a:t> (e.g. parallel loads, indexing) for large data volumes.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Develop Power BI dashboards</a:t>
            </a:r>
            <a:r>
              <a:rPr kumimoji="0" lang="en-US" altLang="en-US" sz="1800" b="0" i="0" u="none" strike="noStrike" cap="none" normalizeH="0" baseline="0" dirty="0">
                <a:ln>
                  <a:noFill/>
                </a:ln>
                <a:solidFill>
                  <a:schemeClr val="tx1"/>
                </a:solidFill>
                <a:effectLst/>
                <a:latin typeface="+mj-lt"/>
              </a:rPr>
              <a:t> to </a:t>
            </a:r>
            <a:r>
              <a:rPr kumimoji="0" lang="en-US" altLang="en-US" sz="1800" b="0" i="0" u="none" strike="noStrike" cap="none" normalizeH="0" baseline="0" dirty="0" err="1">
                <a:ln>
                  <a:noFill/>
                </a:ln>
                <a:solidFill>
                  <a:schemeClr val="tx1"/>
                </a:solidFill>
                <a:effectLst/>
                <a:latin typeface="+mj-lt"/>
              </a:rPr>
              <a:t>visualise</a:t>
            </a:r>
            <a:r>
              <a:rPr kumimoji="0" lang="en-US" altLang="en-US" sz="1800" b="0" i="0" u="none" strike="noStrike" cap="none" normalizeH="0" baseline="0" dirty="0">
                <a:ln>
                  <a:noFill/>
                </a:ln>
                <a:solidFill>
                  <a:schemeClr val="tx1"/>
                </a:solidFill>
                <a:effectLst/>
                <a:latin typeface="+mj-lt"/>
              </a:rPr>
              <a:t> KPIs (sales trends, conversion funnels, etc.) for end-user insights.</a:t>
            </a:r>
          </a:p>
        </p:txBody>
      </p:sp>
    </p:spTree>
    <p:extLst>
      <p:ext uri="{BB962C8B-B14F-4D97-AF65-F5344CB8AC3E}">
        <p14:creationId xmlns:p14="http://schemas.microsoft.com/office/powerpoint/2010/main" val="405768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E6BE-331F-122A-BA14-F1624D41C3D7}"/>
              </a:ext>
            </a:extLst>
          </p:cNvPr>
          <p:cNvSpPr>
            <a:spLocks noGrp="1"/>
          </p:cNvSpPr>
          <p:nvPr>
            <p:ph type="title"/>
          </p:nvPr>
        </p:nvSpPr>
        <p:spPr/>
        <p:txBody>
          <a:bodyPr/>
          <a:lstStyle/>
          <a:p>
            <a:r>
              <a:rPr lang="en-IN" dirty="0"/>
              <a:t>Software Requirements</a:t>
            </a:r>
          </a:p>
        </p:txBody>
      </p:sp>
      <p:sp>
        <p:nvSpPr>
          <p:cNvPr id="4" name="Rectangle 1">
            <a:extLst>
              <a:ext uri="{FF2B5EF4-FFF2-40B4-BE49-F238E27FC236}">
                <a16:creationId xmlns:a16="http://schemas.microsoft.com/office/drawing/2014/main" id="{356AB596-0D0B-1C24-73D9-39331AF5F8F5}"/>
              </a:ext>
            </a:extLst>
          </p:cNvPr>
          <p:cNvSpPr>
            <a:spLocks noGrp="1" noChangeArrowheads="1"/>
          </p:cNvSpPr>
          <p:nvPr>
            <p:ph idx="1"/>
          </p:nvPr>
        </p:nvSpPr>
        <p:spPr bwMode="auto">
          <a:xfrm>
            <a:off x="1612900" y="2825172"/>
            <a:ext cx="896619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Python 3.x</a:t>
            </a:r>
            <a:r>
              <a:rPr kumimoji="0" lang="en-US" altLang="en-US" sz="1800" b="0" i="0" u="none" strike="noStrike" cap="none" normalizeH="0" baseline="0" dirty="0">
                <a:ln>
                  <a:noFill/>
                </a:ln>
                <a:solidFill>
                  <a:schemeClr val="tx1"/>
                </a:solidFill>
                <a:effectLst/>
                <a:latin typeface="+mj-lt"/>
              </a:rPr>
              <a:t> (with libraries like Pandas, </a:t>
            </a:r>
            <a:r>
              <a:rPr kumimoji="0" lang="en-US" altLang="en-US" sz="1800" b="0" i="0" u="none" strike="noStrike" cap="none" normalizeH="0" baseline="0" dirty="0" err="1">
                <a:ln>
                  <a:noFill/>
                </a:ln>
                <a:solidFill>
                  <a:schemeClr val="tx1"/>
                </a:solidFill>
                <a:effectLst/>
                <a:latin typeface="+mj-lt"/>
              </a:rPr>
              <a:t>SQLAlchemy</a:t>
            </a:r>
            <a:r>
              <a:rPr kumimoji="0" lang="en-US" altLang="en-US" sz="1800" b="0" i="0" u="none" strike="noStrike" cap="none" normalizeH="0" baseline="0" dirty="0">
                <a:ln>
                  <a:noFill/>
                </a:ln>
                <a:solidFill>
                  <a:schemeClr val="tx1"/>
                </a:solidFill>
                <a:effectLst/>
                <a:latin typeface="+mj-lt"/>
              </a:rPr>
              <a:t>) for ETL scripting.</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Microsoft SQL Server</a:t>
            </a:r>
            <a:r>
              <a:rPr kumimoji="0" lang="en-US" altLang="en-US" sz="1800" b="0" i="0" u="none" strike="noStrike" cap="none" normalizeH="0" baseline="0" dirty="0">
                <a:ln>
                  <a:noFill/>
                </a:ln>
                <a:solidFill>
                  <a:schemeClr val="tx1"/>
                </a:solidFill>
                <a:effectLst/>
                <a:latin typeface="+mj-lt"/>
              </a:rPr>
              <a:t> (Developer/Express edition) as the data warehouse database.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Power BI Desktop/Service</a:t>
            </a:r>
            <a:r>
              <a:rPr kumimoji="0" lang="en-US" altLang="en-US" sz="1800" b="0" i="0" u="none" strike="noStrike" cap="none" normalizeH="0" baseline="0" dirty="0">
                <a:ln>
                  <a:noFill/>
                </a:ln>
                <a:solidFill>
                  <a:schemeClr val="tx1"/>
                </a:solidFill>
                <a:effectLst/>
                <a:latin typeface="+mj-lt"/>
              </a:rPr>
              <a:t> for building dashboards and reports.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Additional Tools:</a:t>
            </a:r>
            <a:r>
              <a:rPr kumimoji="0" lang="en-US" altLang="en-US" sz="1800" b="0" i="0" u="none" strike="noStrike" cap="none" normalizeH="0" baseline="0" dirty="0">
                <a:ln>
                  <a:noFill/>
                </a:ln>
                <a:solidFill>
                  <a:schemeClr val="tx1"/>
                </a:solidFill>
                <a:effectLst/>
                <a:latin typeface="+mj-lt"/>
              </a:rPr>
              <a:t> Windows OS (for SQL Server), Git (version control), and any ODBC drivers for data</a:t>
            </a:r>
          </a:p>
        </p:txBody>
      </p:sp>
    </p:spTree>
    <p:extLst>
      <p:ext uri="{BB962C8B-B14F-4D97-AF65-F5344CB8AC3E}">
        <p14:creationId xmlns:p14="http://schemas.microsoft.com/office/powerpoint/2010/main" val="264897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E5AA-2F89-30F1-2A4F-81786D692CA3}"/>
              </a:ext>
            </a:extLst>
          </p:cNvPr>
          <p:cNvSpPr>
            <a:spLocks noGrp="1"/>
          </p:cNvSpPr>
          <p:nvPr>
            <p:ph type="title"/>
          </p:nvPr>
        </p:nvSpPr>
        <p:spPr/>
        <p:txBody>
          <a:bodyPr/>
          <a:lstStyle/>
          <a:p>
            <a:r>
              <a:rPr lang="en-IN" dirty="0"/>
              <a:t>Hardware Requirements</a:t>
            </a:r>
          </a:p>
        </p:txBody>
      </p:sp>
      <p:sp>
        <p:nvSpPr>
          <p:cNvPr id="4" name="Rectangle 1">
            <a:extLst>
              <a:ext uri="{FF2B5EF4-FFF2-40B4-BE49-F238E27FC236}">
                <a16:creationId xmlns:a16="http://schemas.microsoft.com/office/drawing/2014/main" id="{6FADCCE6-7DFD-36B9-F004-27A57DB2DE2C}"/>
              </a:ext>
            </a:extLst>
          </p:cNvPr>
          <p:cNvSpPr>
            <a:spLocks noGrp="1" noChangeArrowheads="1"/>
          </p:cNvSpPr>
          <p:nvPr>
            <p:ph idx="1"/>
          </p:nvPr>
        </p:nvSpPr>
        <p:spPr bwMode="auto">
          <a:xfrm>
            <a:off x="1782960" y="2914988"/>
            <a:ext cx="889217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CPU:</a:t>
            </a:r>
            <a:r>
              <a:rPr kumimoji="0" lang="en-US" altLang="en-US" sz="1800" b="0" i="0" u="none" strike="noStrike" cap="none" normalizeH="0" baseline="0" dirty="0">
                <a:ln>
                  <a:noFill/>
                </a:ln>
                <a:solidFill>
                  <a:schemeClr val="tx1"/>
                </a:solidFill>
                <a:effectLst/>
                <a:latin typeface="+mj-lt"/>
              </a:rPr>
              <a:t> x64 processor ≥ 2.0 GHz (multi-core recommended).</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Memory:</a:t>
            </a:r>
            <a:r>
              <a:rPr kumimoji="0" lang="en-US" altLang="en-US" sz="1800" b="0" i="0" u="none" strike="noStrike" cap="none" normalizeH="0" baseline="0" dirty="0">
                <a:ln>
                  <a:noFill/>
                </a:ln>
                <a:solidFill>
                  <a:schemeClr val="tx1"/>
                </a:solidFill>
                <a:effectLst/>
                <a:latin typeface="+mj-lt"/>
              </a:rPr>
              <a:t> ≥ 4 GB RAM (8+ GB recommended for smooth ETL and BI workloads).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Storage:</a:t>
            </a:r>
            <a:r>
              <a:rPr kumimoji="0" lang="en-US" altLang="en-US" sz="1800" b="0" i="0" u="none" strike="noStrike" cap="none" normalizeH="0" baseline="0" dirty="0">
                <a:ln>
                  <a:noFill/>
                </a:ln>
                <a:solidFill>
                  <a:schemeClr val="tx1"/>
                </a:solidFill>
                <a:effectLst/>
                <a:latin typeface="+mj-lt"/>
              </a:rPr>
              <a:t> ~100 GB SSD (for OS, SQL data files, and logs; SQL Server needs ~6 GB min).</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Other:</a:t>
            </a:r>
            <a:r>
              <a:rPr kumimoji="0" lang="en-US" altLang="en-US" sz="1800" b="0" i="0" u="none" strike="noStrike" cap="none" normalizeH="0" baseline="0" dirty="0">
                <a:ln>
                  <a:noFill/>
                </a:ln>
                <a:solidFill>
                  <a:schemeClr val="tx1"/>
                </a:solidFill>
                <a:effectLst/>
                <a:latin typeface="+mj-lt"/>
              </a:rPr>
              <a:t> Gigabit Ethernet (for data transfers), modern GPU optional (for Power BI visuals).</a:t>
            </a:r>
          </a:p>
        </p:txBody>
      </p:sp>
    </p:spTree>
    <p:extLst>
      <p:ext uri="{BB962C8B-B14F-4D97-AF65-F5344CB8AC3E}">
        <p14:creationId xmlns:p14="http://schemas.microsoft.com/office/powerpoint/2010/main" val="3198127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9F1C-E7B0-1A81-7464-A09206ECF798}"/>
              </a:ext>
            </a:extLst>
          </p:cNvPr>
          <p:cNvSpPr>
            <a:spLocks noGrp="1"/>
          </p:cNvSpPr>
          <p:nvPr>
            <p:ph type="title"/>
          </p:nvPr>
        </p:nvSpPr>
        <p:spPr/>
        <p:txBody>
          <a:bodyPr/>
          <a:lstStyle/>
          <a:p>
            <a:r>
              <a:rPr lang="en-IN" dirty="0"/>
              <a:t>Existing System (OLTP Only)</a:t>
            </a:r>
          </a:p>
        </p:txBody>
      </p:sp>
      <p:sp>
        <p:nvSpPr>
          <p:cNvPr id="4" name="Rectangle 1">
            <a:extLst>
              <a:ext uri="{FF2B5EF4-FFF2-40B4-BE49-F238E27FC236}">
                <a16:creationId xmlns:a16="http://schemas.microsoft.com/office/drawing/2014/main" id="{246EE08C-1EEE-2F7E-643F-AD48E3484422}"/>
              </a:ext>
            </a:extLst>
          </p:cNvPr>
          <p:cNvSpPr>
            <a:spLocks noGrp="1" noChangeArrowheads="1"/>
          </p:cNvSpPr>
          <p:nvPr>
            <p:ph idx="1"/>
          </p:nvPr>
        </p:nvSpPr>
        <p:spPr bwMode="auto">
          <a:xfrm>
            <a:off x="1715293" y="2811234"/>
            <a:ext cx="876141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Performance issues:</a:t>
            </a:r>
            <a:r>
              <a:rPr kumimoji="0" lang="en-US" altLang="en-US" sz="1800" b="0" i="0" u="none" strike="noStrike" cap="none" normalizeH="0" baseline="0" dirty="0">
                <a:ln>
                  <a:noFill/>
                </a:ln>
                <a:solidFill>
                  <a:schemeClr val="tx1"/>
                </a:solidFill>
                <a:effectLst/>
                <a:latin typeface="+mj-lt"/>
              </a:rPr>
              <a:t> OLTP databases optimize short transactions, so </a:t>
            </a:r>
            <a:r>
              <a:rPr kumimoji="0" lang="en-US" altLang="en-US" sz="1800" b="1" i="0" u="none" strike="noStrike" cap="none" normalizeH="0" baseline="0" dirty="0">
                <a:ln>
                  <a:noFill/>
                </a:ln>
                <a:solidFill>
                  <a:schemeClr val="tx1"/>
                </a:solidFill>
                <a:effectLst/>
                <a:latin typeface="+mj-lt"/>
              </a:rPr>
              <a:t>complex analytic queries</a:t>
            </a:r>
            <a:r>
              <a:rPr kumimoji="0" lang="en-US" altLang="en-US" sz="1800" b="0" i="0" u="none" strike="noStrike" cap="none" normalizeH="0" baseline="0" dirty="0">
                <a:ln>
                  <a:noFill/>
                </a:ln>
                <a:solidFill>
                  <a:schemeClr val="tx1"/>
                </a:solidFill>
                <a:effectLst/>
                <a:latin typeface="+mj-lt"/>
              </a:rPr>
              <a:t> on them will </a:t>
            </a:r>
            <a:r>
              <a:rPr kumimoji="0" lang="en-US" altLang="en-US" sz="1800" b="1" i="0" u="none" strike="noStrike" cap="none" normalizeH="0" baseline="0" dirty="0">
                <a:ln>
                  <a:noFill/>
                </a:ln>
                <a:solidFill>
                  <a:schemeClr val="tx1"/>
                </a:solidFill>
                <a:effectLst/>
                <a:latin typeface="+mj-lt"/>
              </a:rPr>
              <a:t>slow the system</a:t>
            </a:r>
            <a:r>
              <a:rPr kumimoji="0" lang="en-US" altLang="en-US" sz="1800" b="0" i="0" u="none" strike="noStrike" cap="none" normalizeH="0" baseline="0" dirty="0">
                <a:ln>
                  <a:noFill/>
                </a:ln>
                <a:solidFill>
                  <a:schemeClr val="tx1"/>
                </a:solidFill>
                <a:effectLst/>
                <a:latin typeface="+mj-lt"/>
              </a:rPr>
              <a:t> and hurt transaction throughput.</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dirty="0">
              <a:solidFill>
                <a:schemeClr val="tx1"/>
              </a:solidFill>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Data silos:</a:t>
            </a:r>
            <a:r>
              <a:rPr kumimoji="0" lang="en-US" altLang="en-US" sz="1800" b="0" i="0" u="none" strike="noStrike" cap="none" normalizeH="0" baseline="0" dirty="0">
                <a:ln>
                  <a:noFill/>
                </a:ln>
                <a:solidFill>
                  <a:schemeClr val="tx1"/>
                </a:solidFill>
                <a:effectLst/>
                <a:latin typeface="+mj-lt"/>
              </a:rPr>
              <a:t> Business data often resides in multiple OLTP systems (ERP, CRM, etc.); there is </a:t>
            </a:r>
            <a:r>
              <a:rPr kumimoji="0" lang="en-US" altLang="en-US" sz="1800" b="1" i="0" u="none" strike="noStrike" cap="none" normalizeH="0" baseline="0" dirty="0">
                <a:ln>
                  <a:noFill/>
                </a:ln>
                <a:solidFill>
                  <a:schemeClr val="tx1"/>
                </a:solidFill>
                <a:effectLst/>
                <a:latin typeface="+mj-lt"/>
              </a:rPr>
              <a:t>no single, integrated data view</a:t>
            </a:r>
            <a:r>
              <a:rPr kumimoji="0" lang="en-US" altLang="en-US" sz="1800" b="0" i="0" u="none" strike="noStrike" cap="none" normalizeH="0" baseline="0" dirty="0">
                <a:ln>
                  <a:noFill/>
                </a:ln>
                <a:solidFill>
                  <a:schemeClr val="tx1"/>
                </a:solidFill>
                <a:effectLst/>
                <a:latin typeface="+mj-lt"/>
              </a:rPr>
              <a:t> for reporting.</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Limited history:</a:t>
            </a:r>
            <a:r>
              <a:rPr kumimoji="0" lang="en-US" altLang="en-US" sz="1800" b="0" i="0" u="none" strike="noStrike" cap="none" normalizeH="0" baseline="0" dirty="0">
                <a:ln>
                  <a:noFill/>
                </a:ln>
                <a:solidFill>
                  <a:schemeClr val="tx1"/>
                </a:solidFill>
                <a:effectLst/>
                <a:latin typeface="+mj-lt"/>
              </a:rPr>
              <a:t> OLTP schemas store current state, not long-term history. Analysts cannot easily trend or aggregate past data.</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Manual reporting:</a:t>
            </a:r>
            <a:r>
              <a:rPr kumimoji="0" lang="en-US" altLang="en-US" sz="1800" b="0" i="0" u="none" strike="noStrike" cap="none" normalizeH="0" baseline="0" dirty="0">
                <a:ln>
                  <a:noFill/>
                </a:ln>
                <a:solidFill>
                  <a:schemeClr val="tx1"/>
                </a:solidFill>
                <a:effectLst/>
                <a:latin typeface="+mj-lt"/>
              </a:rPr>
              <a:t> Without a data warehouse, reporting requires expensive ad-hoc queries or data dumps, making business intelligence development slow and error-prone.</a:t>
            </a:r>
          </a:p>
        </p:txBody>
      </p:sp>
    </p:spTree>
    <p:extLst>
      <p:ext uri="{BB962C8B-B14F-4D97-AF65-F5344CB8AC3E}">
        <p14:creationId xmlns:p14="http://schemas.microsoft.com/office/powerpoint/2010/main" val="1915048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EE70-6EC1-F729-55A9-26DFDA4A6408}"/>
              </a:ext>
            </a:extLst>
          </p:cNvPr>
          <p:cNvSpPr>
            <a:spLocks noGrp="1"/>
          </p:cNvSpPr>
          <p:nvPr>
            <p:ph type="title"/>
          </p:nvPr>
        </p:nvSpPr>
        <p:spPr/>
        <p:txBody>
          <a:bodyPr/>
          <a:lstStyle/>
          <a:p>
            <a:r>
              <a:rPr lang="en-IN" dirty="0"/>
              <a:t>Proposed System (ETL + DWH + BI)</a:t>
            </a:r>
          </a:p>
        </p:txBody>
      </p:sp>
      <p:sp>
        <p:nvSpPr>
          <p:cNvPr id="4" name="Rectangle 1">
            <a:extLst>
              <a:ext uri="{FF2B5EF4-FFF2-40B4-BE49-F238E27FC236}">
                <a16:creationId xmlns:a16="http://schemas.microsoft.com/office/drawing/2014/main" id="{06D144C6-B419-9FE5-C759-A83E861F4C0E}"/>
              </a:ext>
            </a:extLst>
          </p:cNvPr>
          <p:cNvSpPr>
            <a:spLocks noGrp="1" noChangeArrowheads="1"/>
          </p:cNvSpPr>
          <p:nvPr>
            <p:ph idx="1"/>
          </p:nvPr>
        </p:nvSpPr>
        <p:spPr bwMode="auto">
          <a:xfrm>
            <a:off x="1154954" y="2326492"/>
            <a:ext cx="960013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End-to-end pipeline:</a:t>
            </a:r>
            <a:r>
              <a:rPr kumimoji="0" lang="en-US" altLang="en-US" sz="1800" b="0" i="0" u="none" strike="noStrike" cap="none" normalizeH="0" baseline="0" dirty="0">
                <a:ln>
                  <a:noFill/>
                </a:ln>
                <a:solidFill>
                  <a:schemeClr val="tx1"/>
                </a:solidFill>
                <a:effectLst/>
                <a:latin typeface="+mj-lt"/>
              </a:rPr>
              <a:t> We extract data from OLTP/flat files via Python, transform and stage it, then load into a centralized SQL Server data warehouse. A star-schema design enables fast OLAP queries. Finally, Power BI connects to the warehouse to deliver interactive dashboards.</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Separation of workloads:</a:t>
            </a:r>
            <a:r>
              <a:rPr kumimoji="0" lang="en-US" altLang="en-US" sz="1800" b="0" i="0" u="none" strike="noStrike" cap="none" normalizeH="0" baseline="0" dirty="0">
                <a:ln>
                  <a:noFill/>
                </a:ln>
                <a:solidFill>
                  <a:schemeClr val="tx1"/>
                </a:solidFill>
                <a:effectLst/>
                <a:latin typeface="+mj-lt"/>
              </a:rPr>
              <a:t> By offloading analytics to the EDW, we keep the OLTP system lean. The ETL process is run in batch (e.g. nightly) to populate the warehouse.</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Technology stack:</a:t>
            </a:r>
            <a:r>
              <a:rPr kumimoji="0" lang="en-US" altLang="en-US" sz="1800" b="0" i="0" u="none" strike="noStrike" cap="none" normalizeH="0" baseline="0" dirty="0">
                <a:ln>
                  <a:noFill/>
                </a:ln>
                <a:solidFill>
                  <a:schemeClr val="tx1"/>
                </a:solidFill>
                <a:effectLst/>
                <a:latin typeface="+mj-lt"/>
              </a:rPr>
              <a:t> Python scripts (for flexible ETL logic) + SQL Server (reliable, scalable DWH) + Power BI (rich visualization). This mirrors best practices: for example, one e-commerce project “cleaned and structured [data] using Python and SQL Server, and finally visualized key insights with Power BI”.</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mj-lt"/>
              </a:rPr>
              <a:t>Benefits:</a:t>
            </a:r>
            <a:r>
              <a:rPr kumimoji="0" lang="en-US" altLang="en-US" sz="1800" b="0" i="0" u="none" strike="noStrike" cap="none" normalizeH="0" baseline="0" dirty="0">
                <a:ln>
                  <a:noFill/>
                </a:ln>
                <a:solidFill>
                  <a:schemeClr val="tx1"/>
                </a:solidFill>
                <a:effectLst/>
                <a:latin typeface="+mj-lt"/>
              </a:rPr>
              <a:t> Optimized ETL means faster data loads (using parallelism and indexes), and the warehouse provides a single source of truth for cross-functional analytics.</a:t>
            </a:r>
          </a:p>
        </p:txBody>
      </p:sp>
    </p:spTree>
    <p:extLst>
      <p:ext uri="{BB962C8B-B14F-4D97-AF65-F5344CB8AC3E}">
        <p14:creationId xmlns:p14="http://schemas.microsoft.com/office/powerpoint/2010/main" val="3363808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6FBA-F743-D545-F62B-04EE1D597B76}"/>
              </a:ext>
            </a:extLst>
          </p:cNvPr>
          <p:cNvSpPr>
            <a:spLocks noGrp="1"/>
          </p:cNvSpPr>
          <p:nvPr>
            <p:ph type="title"/>
          </p:nvPr>
        </p:nvSpPr>
        <p:spPr/>
        <p:txBody>
          <a:bodyPr/>
          <a:lstStyle/>
          <a:p>
            <a:r>
              <a:rPr lang="en-IN" dirty="0"/>
              <a:t>System Architecture</a:t>
            </a:r>
          </a:p>
        </p:txBody>
      </p:sp>
      <p:sp>
        <p:nvSpPr>
          <p:cNvPr id="4" name="Rectangle 1">
            <a:extLst>
              <a:ext uri="{FF2B5EF4-FFF2-40B4-BE49-F238E27FC236}">
                <a16:creationId xmlns:a16="http://schemas.microsoft.com/office/drawing/2014/main" id="{F7284F4E-0CD4-CA34-0E03-73678400C70D}"/>
              </a:ext>
            </a:extLst>
          </p:cNvPr>
          <p:cNvSpPr>
            <a:spLocks noGrp="1" noChangeArrowheads="1"/>
          </p:cNvSpPr>
          <p:nvPr>
            <p:ph idx="1"/>
          </p:nvPr>
        </p:nvSpPr>
        <p:spPr bwMode="auto">
          <a:xfrm>
            <a:off x="604621" y="3022010"/>
            <a:ext cx="684604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Figure:</a:t>
            </a:r>
            <a:r>
              <a:rPr kumimoji="0" lang="en-US" altLang="en-US" sz="1800" b="0" i="0" u="none" strike="noStrike" cap="none" normalizeH="0" baseline="0" dirty="0">
                <a:ln>
                  <a:noFill/>
                </a:ln>
                <a:solidFill>
                  <a:schemeClr val="tx1"/>
                </a:solidFill>
                <a:effectLst/>
                <a:latin typeface="+mj-lt"/>
              </a:rPr>
              <a:t> End-to-end system architecture. Raw operational data (ERP/CSV/etc.) is fed into a </a:t>
            </a:r>
            <a:r>
              <a:rPr kumimoji="0" lang="en-US" altLang="en-US" sz="1800" b="1" i="0" u="none" strike="noStrike" cap="none" normalizeH="0" baseline="0" dirty="0">
                <a:ln>
                  <a:noFill/>
                </a:ln>
                <a:solidFill>
                  <a:schemeClr val="tx1"/>
                </a:solidFill>
                <a:effectLst/>
                <a:latin typeface="+mj-lt"/>
              </a:rPr>
              <a:t>Python-driven ETL layer</a:t>
            </a:r>
            <a:r>
              <a:rPr kumimoji="0" lang="en-US" altLang="en-US" sz="1800" b="0" i="0" u="none" strike="noStrike" cap="none" normalizeH="0" baseline="0" dirty="0">
                <a:ln>
                  <a:noFill/>
                </a:ln>
                <a:solidFill>
                  <a:schemeClr val="tx1"/>
                </a:solidFill>
                <a:effectLst/>
                <a:latin typeface="+mj-lt"/>
              </a:rPr>
              <a:t> that performs extraction, cleansing, and transformation. The clean data is loaded into a SQL Server-based </a:t>
            </a:r>
            <a:r>
              <a:rPr kumimoji="0" lang="en-US" altLang="en-US" sz="1800" b="1" i="0" u="none" strike="noStrike" cap="none" normalizeH="0" baseline="0" dirty="0">
                <a:ln>
                  <a:noFill/>
                </a:ln>
                <a:solidFill>
                  <a:schemeClr val="tx1"/>
                </a:solidFill>
                <a:effectLst/>
                <a:latin typeface="+mj-lt"/>
              </a:rPr>
              <a:t>enterprise data warehouse</a:t>
            </a:r>
            <a:r>
              <a:rPr kumimoji="0" lang="en-US" altLang="en-US" sz="1800" b="0" i="0" u="none" strike="noStrike" cap="none" normalizeH="0" baseline="0" dirty="0">
                <a:ln>
                  <a:noFill/>
                </a:ln>
                <a:solidFill>
                  <a:schemeClr val="tx1"/>
                </a:solidFill>
                <a:effectLst/>
                <a:latin typeface="+mj-lt"/>
              </a:rPr>
              <a:t> (star-schema design). Finally, </a:t>
            </a:r>
            <a:r>
              <a:rPr kumimoji="0" lang="en-US" altLang="en-US" sz="1800" b="1" i="0" u="none" strike="noStrike" cap="none" normalizeH="0" baseline="0" dirty="0">
                <a:ln>
                  <a:noFill/>
                </a:ln>
                <a:solidFill>
                  <a:schemeClr val="tx1"/>
                </a:solidFill>
                <a:effectLst/>
                <a:latin typeface="+mj-lt"/>
              </a:rPr>
              <a:t>BI tools</a:t>
            </a:r>
            <a:r>
              <a:rPr kumimoji="0" lang="en-US" altLang="en-US" sz="1800" b="0" i="0" u="none" strike="noStrike" cap="none" normalizeH="0" baseline="0" dirty="0">
                <a:ln>
                  <a:noFill/>
                </a:ln>
                <a:solidFill>
                  <a:schemeClr val="tx1"/>
                </a:solidFill>
                <a:effectLst/>
                <a:latin typeface="+mj-lt"/>
              </a:rPr>
              <a:t> (Power BI dashboards) connect to the warehouse to deliver analytics to users. In the architecture, the ETL stage implements data integration tasks (cleansing, normalization), and Power BI queries the star-schema tables to visualize trends and KPIs. This separation ensures that complex analytics do not impact transactional systems. </a:t>
            </a:r>
          </a:p>
        </p:txBody>
      </p:sp>
      <p:sp>
        <p:nvSpPr>
          <p:cNvPr id="5" name="AutoShape 3">
            <a:extLst>
              <a:ext uri="{FF2B5EF4-FFF2-40B4-BE49-F238E27FC236}">
                <a16:creationId xmlns:a16="http://schemas.microsoft.com/office/drawing/2014/main" id="{9ADCB7A4-6E1A-F498-B844-948DBFBA6E11}"/>
              </a:ext>
            </a:extLst>
          </p:cNvPr>
          <p:cNvSpPr>
            <a:spLocks noChangeAspect="1" noChangeArrowheads="1"/>
          </p:cNvSpPr>
          <p:nvPr/>
        </p:nvSpPr>
        <p:spPr bwMode="auto">
          <a:xfrm>
            <a:off x="5943599" y="3276599"/>
            <a:ext cx="3014133" cy="30141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B2B0E521-1AE7-781E-1A1F-93E01C3314BC}"/>
              </a:ext>
            </a:extLst>
          </p:cNvPr>
          <p:cNvPicPr>
            <a:picLocks noChangeAspect="1"/>
          </p:cNvPicPr>
          <p:nvPr/>
        </p:nvPicPr>
        <p:blipFill>
          <a:blip r:embed="rId2"/>
          <a:stretch>
            <a:fillRect/>
          </a:stretch>
        </p:blipFill>
        <p:spPr>
          <a:xfrm>
            <a:off x="7450665" y="2868274"/>
            <a:ext cx="4318304" cy="2892794"/>
          </a:xfrm>
          <a:prstGeom prst="rect">
            <a:avLst/>
          </a:prstGeom>
        </p:spPr>
      </p:pic>
    </p:spTree>
    <p:extLst>
      <p:ext uri="{BB962C8B-B14F-4D97-AF65-F5344CB8AC3E}">
        <p14:creationId xmlns:p14="http://schemas.microsoft.com/office/powerpoint/2010/main" val="38682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043B-6C12-F235-9F35-BDFCA35C2599}"/>
              </a:ext>
            </a:extLst>
          </p:cNvPr>
          <p:cNvSpPr>
            <a:spLocks noGrp="1"/>
          </p:cNvSpPr>
          <p:nvPr>
            <p:ph type="title"/>
          </p:nvPr>
        </p:nvSpPr>
        <p:spPr/>
        <p:txBody>
          <a:bodyPr/>
          <a:lstStyle/>
          <a:p>
            <a:r>
              <a:rPr lang="en-IN" dirty="0"/>
              <a:t>Star Schema Design</a:t>
            </a:r>
          </a:p>
        </p:txBody>
      </p:sp>
      <p:sp>
        <p:nvSpPr>
          <p:cNvPr id="4" name="Rectangle 1">
            <a:extLst>
              <a:ext uri="{FF2B5EF4-FFF2-40B4-BE49-F238E27FC236}">
                <a16:creationId xmlns:a16="http://schemas.microsoft.com/office/drawing/2014/main" id="{828EA188-D0C9-87F7-3455-07355669D72B}"/>
              </a:ext>
            </a:extLst>
          </p:cNvPr>
          <p:cNvSpPr>
            <a:spLocks noGrp="1" noChangeArrowheads="1"/>
          </p:cNvSpPr>
          <p:nvPr>
            <p:ph idx="1"/>
          </p:nvPr>
        </p:nvSpPr>
        <p:spPr bwMode="auto">
          <a:xfrm>
            <a:off x="926355" y="2852682"/>
            <a:ext cx="688837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mj-lt"/>
              </a:rPr>
              <a:t>Figure:</a:t>
            </a:r>
            <a:r>
              <a:rPr kumimoji="0" lang="en-US" altLang="en-US" b="0" i="0" u="none" strike="noStrike" cap="none" normalizeH="0" baseline="0" dirty="0">
                <a:ln>
                  <a:noFill/>
                </a:ln>
                <a:solidFill>
                  <a:schemeClr val="tx1"/>
                </a:solidFill>
                <a:effectLst/>
                <a:latin typeface="+mj-lt"/>
              </a:rPr>
              <a:t> Data warehouse star schema. A single </a:t>
            </a:r>
            <a:r>
              <a:rPr kumimoji="0" lang="en-US" altLang="en-US" b="1" i="0" u="none" strike="noStrike" cap="none" normalizeH="0" baseline="0" dirty="0" err="1">
                <a:ln>
                  <a:noFill/>
                </a:ln>
                <a:solidFill>
                  <a:schemeClr val="tx1"/>
                </a:solidFill>
                <a:effectLst/>
                <a:latin typeface="+mj-lt"/>
              </a:rPr>
              <a:t>FactSales</a:t>
            </a:r>
            <a:r>
              <a:rPr kumimoji="0" lang="en-US" altLang="en-US" b="0" i="0" u="none" strike="noStrike" cap="none" normalizeH="0" baseline="0" dirty="0">
                <a:ln>
                  <a:noFill/>
                </a:ln>
                <a:solidFill>
                  <a:schemeClr val="tx1"/>
                </a:solidFill>
                <a:effectLst/>
                <a:latin typeface="+mj-lt"/>
              </a:rPr>
              <a:t> table at the center stores quantitative measures (e.g. </a:t>
            </a:r>
            <a:r>
              <a:rPr kumimoji="0" lang="en-US" altLang="en-US" b="0" i="0" u="none" strike="noStrike" cap="none" normalizeH="0" baseline="0" dirty="0" err="1">
                <a:ln>
                  <a:noFill/>
                </a:ln>
                <a:solidFill>
                  <a:schemeClr val="tx1"/>
                </a:solidFill>
                <a:effectLst/>
                <a:latin typeface="+mj-lt"/>
              </a:rPr>
              <a:t>TotalAmount</a:t>
            </a:r>
            <a:r>
              <a:rPr kumimoji="0" lang="en-US" altLang="en-US" b="0" i="0" u="none" strike="noStrike" cap="none" normalizeH="0" baseline="0" dirty="0">
                <a:ln>
                  <a:noFill/>
                </a:ln>
                <a:solidFill>
                  <a:schemeClr val="tx1"/>
                </a:solidFill>
                <a:effectLst/>
                <a:latin typeface="+mj-lt"/>
              </a:rPr>
              <a:t>, Quantity, Country) and foreign keys to dimensions. Surrounding it are </a:t>
            </a:r>
            <a:r>
              <a:rPr kumimoji="0" lang="en-US" altLang="en-US" b="1" i="0" u="none" strike="noStrike" cap="none" normalizeH="0" baseline="0" dirty="0">
                <a:ln>
                  <a:noFill/>
                </a:ln>
                <a:solidFill>
                  <a:schemeClr val="tx1"/>
                </a:solidFill>
                <a:effectLst/>
                <a:latin typeface="+mj-lt"/>
              </a:rPr>
              <a:t>dimension tables</a:t>
            </a:r>
            <a:r>
              <a:rPr kumimoji="0" lang="en-US" altLang="en-US" b="0" i="0" u="none" strike="noStrike" cap="none" normalizeH="0" baseline="0" dirty="0">
                <a:ln>
                  <a:noFill/>
                </a:ln>
                <a:solidFill>
                  <a:schemeClr val="tx1"/>
                </a:solidFill>
                <a:effectLst/>
                <a:latin typeface="+mj-lt"/>
              </a:rPr>
              <a:t> such as </a:t>
            </a:r>
            <a:r>
              <a:rPr kumimoji="0" lang="en-US" altLang="en-US" b="0" i="0" u="none" strike="noStrike" cap="none" normalizeH="0" baseline="0" dirty="0" err="1">
                <a:ln>
                  <a:noFill/>
                </a:ln>
                <a:solidFill>
                  <a:schemeClr val="tx1"/>
                </a:solidFill>
                <a:effectLst/>
                <a:latin typeface="+mj-lt"/>
              </a:rPr>
              <a:t>DimCustomers</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DimProducts</a:t>
            </a:r>
            <a:r>
              <a:rPr kumimoji="0" lang="en-US" altLang="en-US" b="0" i="0" u="none" strike="noStrike" cap="none" normalizeH="0" baseline="0" dirty="0">
                <a:ln>
                  <a:noFill/>
                </a:ln>
                <a:solidFill>
                  <a:schemeClr val="tx1"/>
                </a:solidFill>
                <a:effectLst/>
                <a:latin typeface="+mj-lt"/>
              </a:rPr>
              <a:t>, and </a:t>
            </a:r>
            <a:r>
              <a:rPr kumimoji="0" lang="en-US" altLang="en-US" b="0" i="0" u="none" strike="noStrike" cap="none" normalizeH="0" baseline="0" dirty="0" err="1">
                <a:ln>
                  <a:noFill/>
                </a:ln>
                <a:solidFill>
                  <a:schemeClr val="tx1"/>
                </a:solidFill>
                <a:effectLst/>
                <a:latin typeface="+mj-lt"/>
              </a:rPr>
              <a:t>DimTime</a:t>
            </a:r>
            <a:r>
              <a:rPr kumimoji="0" lang="en-US" altLang="en-US" b="0" i="0" u="none" strike="noStrike" cap="none" normalizeH="0" baseline="0" dirty="0">
                <a:ln>
                  <a:noFill/>
                </a:ln>
                <a:solidFill>
                  <a:schemeClr val="tx1"/>
                </a:solidFill>
                <a:effectLst/>
                <a:latin typeface="+mj-lt"/>
              </a:rPr>
              <a:t> holding descriptive attributes (customer demographics, product details, calendar info). In a star schema, dimension tables are used for filtering/grouping and fact tables enable aggregation. For example, </a:t>
            </a:r>
            <a:r>
              <a:rPr kumimoji="0" lang="en-US" altLang="en-US" b="0" i="0" u="none" strike="noStrike" cap="none" normalizeH="0" baseline="0" dirty="0" err="1">
                <a:ln>
                  <a:noFill/>
                </a:ln>
                <a:solidFill>
                  <a:schemeClr val="tx1"/>
                </a:solidFill>
                <a:effectLst/>
                <a:latin typeface="+mj-lt"/>
              </a:rPr>
              <a:t>FactSales</a:t>
            </a:r>
            <a:r>
              <a:rPr kumimoji="0" lang="en-US" altLang="en-US" b="0" i="0" u="none" strike="noStrike" cap="none" normalizeH="0" baseline="0" dirty="0">
                <a:ln>
                  <a:noFill/>
                </a:ln>
                <a:solidFill>
                  <a:schemeClr val="tx1"/>
                </a:solidFill>
                <a:effectLst/>
                <a:latin typeface="+mj-lt"/>
              </a:rPr>
              <a:t> might have columns (</a:t>
            </a:r>
            <a:r>
              <a:rPr kumimoji="0" lang="en-US" altLang="en-US" b="0" i="0" u="none" strike="noStrike" cap="none" normalizeH="0" baseline="0" dirty="0" err="1">
                <a:ln>
                  <a:noFill/>
                </a:ln>
                <a:solidFill>
                  <a:schemeClr val="tx1"/>
                </a:solidFill>
                <a:effectLst/>
                <a:latin typeface="+mj-lt"/>
              </a:rPr>
              <a:t>TimeKey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CustomerKey</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ProductKey</a:t>
            </a:r>
            <a:r>
              <a:rPr kumimoji="0" lang="en-US" altLang="en-US" b="0" i="0" u="none" strike="noStrike" cap="none" normalizeH="0" baseline="0" dirty="0">
                <a:ln>
                  <a:noFill/>
                </a:ln>
                <a:solidFill>
                  <a:schemeClr val="tx1"/>
                </a:solidFill>
                <a:effectLst/>
                <a:latin typeface="+mj-lt"/>
              </a:rPr>
              <a:t>, Quantity, </a:t>
            </a:r>
            <a:r>
              <a:rPr kumimoji="0" lang="en-US" altLang="en-US" b="0" i="0" u="none" strike="noStrike" cap="none" normalizeH="0" baseline="0" dirty="0" err="1">
                <a:ln>
                  <a:noFill/>
                </a:ln>
                <a:solidFill>
                  <a:schemeClr val="tx1"/>
                </a:solidFill>
                <a:effectLst/>
                <a:latin typeface="+mj-lt"/>
              </a:rPr>
              <a:t>UnitPrice</a:t>
            </a:r>
            <a:r>
              <a:rPr kumimoji="0" lang="en-US" altLang="en-US" b="0" i="0" u="none" strike="noStrike" cap="none" normalizeH="0" baseline="0" dirty="0">
                <a:ln>
                  <a:noFill/>
                </a:ln>
                <a:solidFill>
                  <a:schemeClr val="tx1"/>
                </a:solidFill>
                <a:effectLst/>
                <a:latin typeface="+mj-lt"/>
              </a:rPr>
              <a:t>, </a:t>
            </a:r>
            <a:r>
              <a:rPr kumimoji="0" lang="en-US" altLang="en-US" b="0" i="0" u="none" strike="noStrike" cap="none" normalizeH="0" baseline="0" dirty="0" err="1">
                <a:ln>
                  <a:noFill/>
                </a:ln>
                <a:solidFill>
                  <a:schemeClr val="tx1"/>
                </a:solidFill>
                <a:effectLst/>
                <a:latin typeface="+mj-lt"/>
              </a:rPr>
              <a:t>TotalAmount</a:t>
            </a:r>
            <a:r>
              <a:rPr kumimoji="0" lang="en-US" altLang="en-US" b="0" i="0" u="none" strike="noStrike" cap="none" normalizeH="0" baseline="0" dirty="0">
                <a:ln>
                  <a:noFill/>
                </a:ln>
                <a:solidFill>
                  <a:schemeClr val="tx1"/>
                </a:solidFill>
                <a:effectLst/>
                <a:latin typeface="+mj-lt"/>
              </a:rPr>
              <a:t>), while dimensions hold the context (e.g. customer name, product category, date). This design supports fast summary queries and is widely recommended for Power BI models. </a:t>
            </a:r>
          </a:p>
        </p:txBody>
      </p:sp>
      <p:sp>
        <p:nvSpPr>
          <p:cNvPr id="5" name="AutoShape 3">
            <a:extLst>
              <a:ext uri="{FF2B5EF4-FFF2-40B4-BE49-F238E27FC236}">
                <a16:creationId xmlns:a16="http://schemas.microsoft.com/office/drawing/2014/main" id="{F33FB774-E837-6A5E-8CDC-41CB3FF6ACFA}"/>
              </a:ext>
            </a:extLst>
          </p:cNvPr>
          <p:cNvSpPr>
            <a:spLocks noChangeAspect="1" noChangeArrowheads="1"/>
          </p:cNvSpPr>
          <p:nvPr/>
        </p:nvSpPr>
        <p:spPr bwMode="auto">
          <a:xfrm>
            <a:off x="5943600" y="3276600"/>
            <a:ext cx="3098800" cy="309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83B66B19-F245-C108-28C9-CED2844BA3F7}"/>
              </a:ext>
            </a:extLst>
          </p:cNvPr>
          <p:cNvPicPr>
            <a:picLocks noChangeAspect="1"/>
          </p:cNvPicPr>
          <p:nvPr/>
        </p:nvPicPr>
        <p:blipFill>
          <a:blip r:embed="rId2"/>
          <a:stretch>
            <a:fillRect/>
          </a:stretch>
        </p:blipFill>
        <p:spPr>
          <a:xfrm>
            <a:off x="7951561" y="3181538"/>
            <a:ext cx="3929611" cy="2481609"/>
          </a:xfrm>
          <a:prstGeom prst="rect">
            <a:avLst/>
          </a:prstGeom>
        </p:spPr>
      </p:pic>
    </p:spTree>
    <p:extLst>
      <p:ext uri="{BB962C8B-B14F-4D97-AF65-F5344CB8AC3E}">
        <p14:creationId xmlns:p14="http://schemas.microsoft.com/office/powerpoint/2010/main" val="3767474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2">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76</TotalTime>
  <Words>1336</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Wingdings</vt:lpstr>
      <vt:lpstr>Wingdings 3</vt:lpstr>
      <vt:lpstr>Ion Boardroom</vt:lpstr>
      <vt:lpstr>DATA WAREHOUSE DESIGN AND ETL OPTIMIZATION FOR ENTERPRISE BUSINESS INTELLIGENCE</vt:lpstr>
      <vt:lpstr>Abstract</vt:lpstr>
      <vt:lpstr>Objectives</vt:lpstr>
      <vt:lpstr>Software Requirements</vt:lpstr>
      <vt:lpstr>Hardware Requirements</vt:lpstr>
      <vt:lpstr>Existing System (OLTP Only)</vt:lpstr>
      <vt:lpstr>Proposed System (ETL + DWH + BI)</vt:lpstr>
      <vt:lpstr>System Architecture</vt:lpstr>
      <vt:lpstr>Star Schema Design</vt:lpstr>
      <vt:lpstr>Sample Outputs: Fact and Dimension Tables</vt:lpstr>
      <vt:lpstr>Sample Outputs: Dashboard</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Venkateshwaran Mani</dc:creator>
  <cp:lastModifiedBy>Venkateshwaran Mani</cp:lastModifiedBy>
  <cp:revision>4</cp:revision>
  <dcterms:created xsi:type="dcterms:W3CDTF">2026-01-20T08:55:12Z</dcterms:created>
  <dcterms:modified xsi:type="dcterms:W3CDTF">2026-01-24T06:48:30Z</dcterms:modified>
</cp:coreProperties>
</file>